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AA27A4-D234-2DDE-6E2F-5CBCCF99E517}" v="245" dt="2025-10-10T05:59:15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39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9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0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4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4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2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3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4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1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7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7A642772-2521-3FAB-B405-4D946823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845444" y="1173128"/>
            <a:ext cx="5438917" cy="183314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fi-FI" b="0">
                <a:latin typeface="Neue Haas Grotesk Text Pro"/>
              </a:rPr>
              <a:t>Jokaisella on oikeus väkivallattomaan, turvalliseen elämään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845442" y="3751257"/>
            <a:ext cx="3881788" cy="11845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fi-FI"/>
              <a:t>Petra </a:t>
            </a:r>
            <a:r>
              <a:rPr lang="fi-FI" err="1"/>
              <a:t>Niilekselä</a:t>
            </a:r>
          </a:p>
          <a:p>
            <a:pPr algn="l"/>
            <a:r>
              <a:rPr lang="fi-FI"/>
              <a:t>Avopalvelut, lähisuhdeväkivaltatyö</a:t>
            </a:r>
          </a:p>
        </p:txBody>
      </p:sp>
      <p:pic>
        <p:nvPicPr>
          <p:cNvPr id="4" name="Kuva 3" descr="Raahen ensi- ja turvakodin juuret ovat vuodessa 1987, jolloin perustettiin Raahen turvakodin tuki ry. Perustajana oli tällöin yksinhuoltajayhdistys yhdessä poliittisten naisjärjestöjen kanssa. Toiminnan alkuvuosina keskityttiin turvakotitoiminnan kehittämiseen. Vuonna 2000 nimi muutettiin Raahen ensi- ja turvakodiksi.">
            <a:extLst>
              <a:ext uri="{FF2B5EF4-FFF2-40B4-BE49-F238E27FC236}">
                <a16:creationId xmlns:a16="http://schemas.microsoft.com/office/drawing/2014/main" id="{03D266CA-CF34-71D9-47A2-EEE36CE4C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73" y="528910"/>
            <a:ext cx="4505582" cy="3006179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3356E1BD-3168-DC61-40F9-DB4ACEC127D3}"/>
              </a:ext>
            </a:extLst>
          </p:cNvPr>
          <p:cNvSpPr txBox="1"/>
          <p:nvPr/>
        </p:nvSpPr>
        <p:spPr>
          <a:xfrm>
            <a:off x="509577" y="3287999"/>
            <a:ext cx="254441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200"/>
              <a:t>Kuva: Raahen Seutu</a:t>
            </a:r>
          </a:p>
        </p:txBody>
      </p:sp>
      <p:pic>
        <p:nvPicPr>
          <p:cNvPr id="6" name="Kuva 5" descr="Kuva, joka sisältää kohteen piha-, rakennus, ikkuna, talo&#10;&#10;Tekoälyllä luotu sisältö saattaa olla virheellistä.">
            <a:extLst>
              <a:ext uri="{FF2B5EF4-FFF2-40B4-BE49-F238E27FC236}">
                <a16:creationId xmlns:a16="http://schemas.microsoft.com/office/drawing/2014/main" id="{D21F3636-C3A0-D079-D82F-B3FC47867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61" y="3578086"/>
            <a:ext cx="4500217" cy="3048001"/>
          </a:xfrm>
          <a:prstGeom prst="rect">
            <a:avLst/>
          </a:prstGeom>
        </p:spPr>
      </p:pic>
      <p:pic>
        <p:nvPicPr>
          <p:cNvPr id="7" name="Kuva 6" descr="Kuva, joka sisältää kohteen Askartelupaperi, Taidelehti, Origamipaperi, Luova taide&#10;&#10;Tekoälyllä luotu sisältö saattaa olla virheellistä.">
            <a:extLst>
              <a:ext uri="{FF2B5EF4-FFF2-40B4-BE49-F238E27FC236}">
                <a16:creationId xmlns:a16="http://schemas.microsoft.com/office/drawing/2014/main" id="{938049C7-762F-F877-8BD2-5D265FCDA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48070" y="2594113"/>
            <a:ext cx="609600" cy="609600"/>
          </a:xfrm>
          <a:prstGeom prst="rect">
            <a:avLst/>
          </a:prstGeom>
        </p:spPr>
      </p:pic>
      <p:pic>
        <p:nvPicPr>
          <p:cNvPr id="8" name="Kuva 7" descr="Kuva, joka sisältää kohteen Askartelupaperi, Taidelehti, Origamipaperi, Paperituote&#10;&#10;Tekoälyllä luotu sisältö saattaa olla virheellistä.">
            <a:extLst>
              <a:ext uri="{FF2B5EF4-FFF2-40B4-BE49-F238E27FC236}">
                <a16:creationId xmlns:a16="http://schemas.microsoft.com/office/drawing/2014/main" id="{82F82D35-DD5B-B82F-08EA-C65723DC1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7797" y="5113889"/>
            <a:ext cx="2283101" cy="1312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D539DCA-8ABD-8E2B-EEED-4AC4611DA20D}"/>
              </a:ext>
            </a:extLst>
          </p:cNvPr>
          <p:cNvSpPr txBox="1"/>
          <p:nvPr/>
        </p:nvSpPr>
        <p:spPr>
          <a:xfrm>
            <a:off x="5845352" y="803611"/>
            <a:ext cx="45002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/>
              <a:t>Voimaa ja vireyttä -messut 11.10.2025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881B9E22-813E-F49C-8ACA-C5A7FD0BD54F}"/>
              </a:ext>
            </a:extLst>
          </p:cNvPr>
          <p:cNvSpPr/>
          <p:nvPr/>
        </p:nvSpPr>
        <p:spPr>
          <a:xfrm>
            <a:off x="625928" y="544285"/>
            <a:ext cx="5324532" cy="2682777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B3EE4DA5-F82F-89EE-CD7D-5AF34AA919B8}"/>
              </a:ext>
            </a:extLst>
          </p:cNvPr>
          <p:cNvSpPr/>
          <p:nvPr/>
        </p:nvSpPr>
        <p:spPr>
          <a:xfrm>
            <a:off x="6423754" y="3614371"/>
            <a:ext cx="5015318" cy="261651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BE680EA4-3473-2EAB-AA99-0FCA014A9A6A}"/>
              </a:ext>
            </a:extLst>
          </p:cNvPr>
          <p:cNvSpPr/>
          <p:nvPr/>
        </p:nvSpPr>
        <p:spPr>
          <a:xfrm>
            <a:off x="625928" y="3647501"/>
            <a:ext cx="5324532" cy="25833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A272A194-6DBC-2628-8148-072028C1054E}"/>
              </a:ext>
            </a:extLst>
          </p:cNvPr>
          <p:cNvSpPr/>
          <p:nvPr/>
        </p:nvSpPr>
        <p:spPr>
          <a:xfrm>
            <a:off x="6423753" y="544284"/>
            <a:ext cx="5015316" cy="26165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87293BB-6E27-F1AF-75D3-1F0EA1DD5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169" y="736381"/>
            <a:ext cx="2337839" cy="657388"/>
          </a:xfrm>
        </p:spPr>
        <p:txBody>
          <a:bodyPr/>
          <a:lstStyle/>
          <a:p>
            <a:r>
              <a:rPr lang="fi-FI"/>
              <a:t>Turvakoti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8660A3-FC63-155F-189D-7AB1B8D34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415" y="3760275"/>
            <a:ext cx="2094884" cy="8390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3600" b="1"/>
              <a:t>Ensikoti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D10A267-FCA9-D6D5-D51B-8FBB44407ACB}"/>
              </a:ext>
            </a:extLst>
          </p:cNvPr>
          <p:cNvSpPr txBox="1"/>
          <p:nvPr/>
        </p:nvSpPr>
        <p:spPr>
          <a:xfrm>
            <a:off x="7519228" y="652355"/>
            <a:ext cx="31586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sz="3600" b="1"/>
              <a:t>Avopalvelut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7A44C2FC-6CC4-9B2B-7204-4FDA386F8CE6}"/>
              </a:ext>
            </a:extLst>
          </p:cNvPr>
          <p:cNvSpPr txBox="1"/>
          <p:nvPr/>
        </p:nvSpPr>
        <p:spPr>
          <a:xfrm>
            <a:off x="7517850" y="3760820"/>
            <a:ext cx="38257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sz="3600" b="1"/>
              <a:t>Tapaamispaikka</a:t>
            </a:r>
          </a:p>
        </p:txBody>
      </p:sp>
      <p:pic>
        <p:nvPicPr>
          <p:cNvPr id="12" name="Kuva 11" descr="Kuva, joka sisältää kohteen Askartelupaperi, Taidelehti, Origamipaperi, Paperituote&#10;&#10;Tekoälyllä luotu sisältö saattaa olla virheellistä.">
            <a:extLst>
              <a:ext uri="{FF2B5EF4-FFF2-40B4-BE49-F238E27FC236}">
                <a16:creationId xmlns:a16="http://schemas.microsoft.com/office/drawing/2014/main" id="{3AF9742C-1142-EB4C-D1D5-52A66F2F6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456" y="2291431"/>
            <a:ext cx="2967795" cy="1710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5B03F42E-9453-F3D9-C724-E73C1AABC681}"/>
              </a:ext>
            </a:extLst>
          </p:cNvPr>
          <p:cNvSpPr txBox="1"/>
          <p:nvPr/>
        </p:nvSpPr>
        <p:spPr>
          <a:xfrm>
            <a:off x="1034688" y="1296848"/>
            <a:ext cx="3924852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i-FI" sz="1500" dirty="0"/>
              <a:t>Lähisuhdeväkivallan kokijoille</a:t>
            </a:r>
          </a:p>
          <a:p>
            <a:pPr marL="285750" indent="-285750">
              <a:buFont typeface="Arial"/>
              <a:buChar char="•"/>
            </a:pPr>
            <a:r>
              <a:rPr lang="fi-FI" sz="1500" dirty="0"/>
              <a:t>Avoinna ympäri vuorokauden</a:t>
            </a:r>
          </a:p>
          <a:p>
            <a:pPr marL="285750" indent="-285750">
              <a:buFont typeface="Arial"/>
              <a:buChar char="•"/>
            </a:pPr>
            <a:r>
              <a:rPr lang="fi-FI" sz="1500" dirty="0"/>
              <a:t>Asiakas voi itse hakeutua</a:t>
            </a:r>
          </a:p>
          <a:p>
            <a:pPr marL="285750" indent="-285750">
              <a:buFont typeface="Arial"/>
              <a:buChar char="•"/>
            </a:pPr>
            <a:r>
              <a:rPr lang="fi-FI" sz="1500" dirty="0"/>
              <a:t>Asiakkaalle maksutonta</a:t>
            </a:r>
          </a:p>
          <a:p>
            <a:endParaRPr lang="fi-FI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5CCF8C19-7295-79BB-CE14-1C5046000CF8}"/>
              </a:ext>
            </a:extLst>
          </p:cNvPr>
          <p:cNvSpPr txBox="1"/>
          <p:nvPr/>
        </p:nvSpPr>
        <p:spPr>
          <a:xfrm>
            <a:off x="7061454" y="1300203"/>
            <a:ext cx="4064393" cy="22621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/>
              <a:t>Lähisuhdeväkivallan kokijoille ja tekijöille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/>
              <a:t>Yksilö, pari ja ryhmätyöskentelyä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/>
              <a:t>Asiakas voi itse hakeutua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/>
              <a:t>Asiakkaalle maksutonta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500" dirty="0"/>
          </a:p>
          <a:p>
            <a:pPr marL="285750" indent="-285750">
              <a:buFont typeface="Arial"/>
              <a:buChar char="•"/>
            </a:pPr>
            <a:r>
              <a:rPr lang="fi-FI" sz="1500" dirty="0"/>
              <a:t>Muut toiminnot: Ero lapsiperheessä työ, vauvaperheohjaus, vapaaehtoistoiminta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BB2B4889-1C46-16C3-7AC7-6587DE5FB009}"/>
              </a:ext>
            </a:extLst>
          </p:cNvPr>
          <p:cNvSpPr txBox="1"/>
          <p:nvPr/>
        </p:nvSpPr>
        <p:spPr>
          <a:xfrm>
            <a:off x="1030654" y="4407455"/>
            <a:ext cx="3714749" cy="19236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i-FI" sz="1500" dirty="0"/>
              <a:t>Ensikodissa vauva ja vanhemmat saavat ympärivuorokautista tukea ja apua vanhemmuuteen sekä vauvan </a:t>
            </a:r>
            <a:r>
              <a:rPr lang="fi-FI" sz="1500"/>
              <a:t>hoitoon</a:t>
            </a:r>
            <a:endParaRPr lang="fi-FI"/>
          </a:p>
          <a:p>
            <a:pPr marL="285750" indent="-285750">
              <a:buFont typeface="Arial"/>
              <a:buChar char="•"/>
            </a:pPr>
            <a:r>
              <a:rPr lang="fi-FI" sz="1500" dirty="0"/>
              <a:t>Edellyttää maksusitoumusta hyvinvointialueelta</a:t>
            </a:r>
            <a:endParaRPr lang="fi-FI" dirty="0"/>
          </a:p>
          <a:p>
            <a:pPr marL="285750" indent="-285750">
              <a:buFont typeface="Arial"/>
              <a:buChar char="•"/>
            </a:pPr>
            <a:endParaRPr lang="fi-FI" sz="1500" dirty="0"/>
          </a:p>
          <a:p>
            <a:endParaRPr lang="fi-FI" sz="1400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0F91C4DE-AE45-D74A-6965-3AEDBB8C536E}"/>
              </a:ext>
            </a:extLst>
          </p:cNvPr>
          <p:cNvSpPr txBox="1"/>
          <p:nvPr/>
        </p:nvSpPr>
        <p:spPr>
          <a:xfrm>
            <a:off x="6853237" y="4403784"/>
            <a:ext cx="4583438" cy="17081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i-FI" sz="1500" dirty="0">
                <a:latin typeface="Neue Haas Grotesk Text Pro"/>
                <a:ea typeface="Calibri"/>
                <a:cs typeface="Calibri"/>
              </a:rPr>
              <a:t>Tapaamispaikka mahdollistaa lapsen ja erossa asuvan vanhemman/vanhempien turvallisen tapaamisen</a:t>
            </a:r>
          </a:p>
          <a:p>
            <a:pPr marL="285750" indent="-285750">
              <a:buFont typeface="Arial"/>
              <a:buChar char="•"/>
            </a:pPr>
            <a:r>
              <a:rPr lang="fi-FI" sz="1500" dirty="0">
                <a:latin typeface="Neue Haas Grotesk Text Pro"/>
                <a:ea typeface="Calibri"/>
                <a:cs typeface="Calibri"/>
              </a:rPr>
              <a:t>Tapaamiset toteutetaan sosiaalitoimen, käräjäoikeuden tai vanhempien allekirjoittaman, lastenvalvojan vahvistaman sopimuksen mukaisesti.</a:t>
            </a:r>
          </a:p>
        </p:txBody>
      </p:sp>
    </p:spTree>
    <p:extLst>
      <p:ext uri="{BB962C8B-B14F-4D97-AF65-F5344CB8AC3E}">
        <p14:creationId xmlns:p14="http://schemas.microsoft.com/office/powerpoint/2010/main" val="2078839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5F0C37-E0D6-BA91-A0FD-A499550AB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2765114"/>
          </a:xfrm>
        </p:spPr>
        <p:txBody>
          <a:bodyPr>
            <a:normAutofit fontScale="90000"/>
          </a:bodyPr>
          <a:lstStyle/>
          <a:p>
            <a:r>
              <a:rPr lang="fi-FI"/>
              <a:t>Lähisuhdeväkivalta</a:t>
            </a:r>
            <a:br>
              <a:rPr lang="fi-FI"/>
            </a:br>
            <a:br>
              <a:rPr lang="fi-FI"/>
            </a:br>
            <a:r>
              <a:rPr lang="fi-FI" sz="3200" b="0">
                <a:solidFill>
                  <a:srgbClr val="4A4942"/>
                </a:solidFill>
                <a:ea typeface="+mj-lt"/>
                <a:cs typeface="+mj-lt"/>
              </a:rPr>
              <a:t>on väkivaltaa, jonka tekijä ja uhri ovat tai ovat </a:t>
            </a:r>
            <a:br>
              <a:rPr lang="fi-FI" sz="3200" b="0">
                <a:solidFill>
                  <a:srgbClr val="4A4942"/>
                </a:solidFill>
                <a:ea typeface="+mj-lt"/>
                <a:cs typeface="+mj-lt"/>
              </a:rPr>
            </a:br>
            <a:r>
              <a:rPr lang="fi-FI" sz="3200" b="0">
                <a:solidFill>
                  <a:srgbClr val="4A4942"/>
                </a:solidFill>
                <a:ea typeface="+mj-lt"/>
                <a:cs typeface="+mj-lt"/>
              </a:rPr>
              <a:t>olleet keskenään läheisessä suhteessa. Lähisuhdeväkivalta voi kohdistua henkilön nykyiseen tai entiseen kumppaniin, lapseen, lähisukulaiseen tai muuhun läheiseen.</a:t>
            </a:r>
            <a:endParaRPr lang="fi-FI" sz="3200"/>
          </a:p>
          <a:p>
            <a:endParaRPr lang="fi-FI" sz="32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9EC304-5B11-9E83-CCD7-E1AEBAE5D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3424590"/>
            <a:ext cx="10653579" cy="2579971"/>
          </a:xfrm>
          <a:solidFill>
            <a:schemeClr val="accent1"/>
          </a:solid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400"/>
              <a:t>Väkivalta on vallan väärin käyttöä, väkisin vallan ottamista</a:t>
            </a:r>
          </a:p>
          <a:p>
            <a:r>
              <a:rPr lang="fi-FI" sz="2400"/>
              <a:t>Pelko mittarina - kenenkään ei pitäisi joutua pelkäämään omassa kodissaan</a:t>
            </a:r>
          </a:p>
          <a:p>
            <a:r>
              <a:rPr lang="fi-FI" sz="2400"/>
              <a:t>Myös väkivallan tekijä tarvitsee apua, väkivallan tekijää auttamalla voidaan ennaltaehkäistä väkivaltatilanteita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  <p:pic>
        <p:nvPicPr>
          <p:cNvPr id="5" name="Kuva 4" descr="Kuva, joka sisältää kohteen Askartelupaperi, Taidelehti, Origamipaperi, Paperituote&#10;&#10;Tekoälyllä luotu sisältö saattaa olla virheellistä.">
            <a:extLst>
              <a:ext uri="{FF2B5EF4-FFF2-40B4-BE49-F238E27FC236}">
                <a16:creationId xmlns:a16="http://schemas.microsoft.com/office/drawing/2014/main" id="{6315F941-96E7-2FF3-257F-7638622D9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948" y="284576"/>
            <a:ext cx="2029100" cy="1197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687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teksti, kuvakaappaus, Fontti, dokumentti&#10;&#10;Tekoälyllä luotu sisältö saattaa olla virheellistä.">
            <a:extLst>
              <a:ext uri="{FF2B5EF4-FFF2-40B4-BE49-F238E27FC236}">
                <a16:creationId xmlns:a16="http://schemas.microsoft.com/office/drawing/2014/main" id="{9E33F25C-5F20-6B3E-9F77-7676EA12A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747" y="-104293"/>
            <a:ext cx="3922506" cy="41290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C7DF9C1-C22A-814B-B7F8-1AD591E12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65" y="592814"/>
            <a:ext cx="3210274" cy="1364170"/>
          </a:xfrm>
        </p:spPr>
        <p:txBody>
          <a:bodyPr>
            <a:normAutofit fontScale="90000"/>
          </a:bodyPr>
          <a:lstStyle/>
          <a:p>
            <a:br>
              <a:rPr lang="fi-FI" sz="3200"/>
            </a:br>
            <a:br>
              <a:rPr lang="fi-FI" sz="3200"/>
            </a:br>
            <a:br>
              <a:rPr lang="fi-FI" sz="3200"/>
            </a:br>
            <a:endParaRPr lang="fi-FI" sz="3200"/>
          </a:p>
        </p:txBody>
      </p:sp>
      <p:pic>
        <p:nvPicPr>
          <p:cNvPr id="4" name="Sisällön paikkamerkki 3" descr="Kuva, joka sisältää kohteen teksti, kirje, dokumentti, käsiala&#10;&#10;Tekoälyllä luotu sisältö saattaa olla virheellistä.">
            <a:extLst>
              <a:ext uri="{FF2B5EF4-FFF2-40B4-BE49-F238E27FC236}">
                <a16:creationId xmlns:a16="http://schemas.microsoft.com/office/drawing/2014/main" id="{A4B903A1-FE63-17F9-479F-0D47B0AF7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420000">
            <a:off x="-168092" y="-303024"/>
            <a:ext cx="5818770" cy="4770523"/>
          </a:xfrm>
          <a:prstGeom prst="rect">
            <a:avLst/>
          </a:prstGeom>
        </p:spPr>
      </p:pic>
      <p:pic>
        <p:nvPicPr>
          <p:cNvPr id="5" name="Kuva 4" descr="Kuva, joka sisältää kohteen teksti, kirje, dokumentti, käsiala&#10;&#10;Tekoälyllä luotu sisältö saattaa olla virheellistä.">
            <a:extLst>
              <a:ext uri="{FF2B5EF4-FFF2-40B4-BE49-F238E27FC236}">
                <a16:creationId xmlns:a16="http://schemas.microsoft.com/office/drawing/2014/main" id="{4D85E418-9EEA-ADC6-B1DB-59F9F34FC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0000">
            <a:off x="4210756" y="1922156"/>
            <a:ext cx="6261847" cy="5013741"/>
          </a:xfrm>
          <a:prstGeom prst="rect">
            <a:avLst/>
          </a:prstGeom>
        </p:spPr>
      </p:pic>
      <p:pic>
        <p:nvPicPr>
          <p:cNvPr id="7" name="Kuva 6" descr="Kuva, joka sisältää kohteen teksti, graafinen suunnittelu, luovuus&#10;&#10;Tekoälyllä luotu sisältö saattaa olla virheellistä.">
            <a:extLst>
              <a:ext uri="{FF2B5EF4-FFF2-40B4-BE49-F238E27FC236}">
                <a16:creationId xmlns:a16="http://schemas.microsoft.com/office/drawing/2014/main" id="{80199F42-4538-E06B-D1DC-30C033012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533" y="67916"/>
            <a:ext cx="3326848" cy="2415210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8B266A09-9113-AD7A-F6FF-6CBCF474E682}"/>
              </a:ext>
            </a:extLst>
          </p:cNvPr>
          <p:cNvSpPr txBox="1"/>
          <p:nvPr/>
        </p:nvSpPr>
        <p:spPr>
          <a:xfrm>
            <a:off x="97183" y="5839791"/>
            <a:ext cx="11688416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2000" b="1">
              <a:latin typeface="Grandview Display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>
                <a:latin typeface="Grandview Display"/>
              </a:rPr>
              <a:t>Väkivaltaa kokenut – vastuu väkivallasta on väkivallan tekijällä</a:t>
            </a:r>
            <a:endParaRPr lang="fi-FI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>
                <a:latin typeface="Grandview Display"/>
              </a:rPr>
              <a:t>Väkivallan tekijä - haethan apua väkivallan käytön lopettamiseksi                                  Älä jää yksin</a:t>
            </a:r>
            <a:r>
              <a:rPr lang="fi-FI" sz="2000" dirty="0">
                <a:solidFill>
                  <a:schemeClr val="bg1"/>
                </a:solidFill>
                <a:latin typeface="Grandview Display"/>
              </a:rPr>
              <a:t>                     </a:t>
            </a:r>
          </a:p>
          <a:p>
            <a:r>
              <a:rPr lang="fi-FI" sz="2000" dirty="0">
                <a:solidFill>
                  <a:schemeClr val="bg1"/>
                </a:solidFill>
                <a:latin typeface="Grandview Display"/>
              </a:rPr>
              <a:t>                                                                                                                     </a:t>
            </a:r>
            <a:r>
              <a:rPr lang="fi-FI" dirty="0">
                <a:solidFill>
                  <a:schemeClr val="bg1"/>
                </a:solidFill>
                <a:latin typeface="Grandview Display"/>
              </a:rPr>
              <a:t>                 </a:t>
            </a:r>
            <a:endParaRPr lang="fi-FI" sz="2600" dirty="0">
              <a:solidFill>
                <a:schemeClr val="bg1"/>
              </a:solidFill>
              <a:latin typeface="Grandview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011696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9BFF53-4118-EA6F-F399-74671E017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8478013" cy="1165388"/>
          </a:xfrm>
        </p:spPr>
        <p:txBody>
          <a:bodyPr>
            <a:normAutofit fontScale="90000"/>
          </a:bodyPr>
          <a:lstStyle/>
          <a:p>
            <a:r>
              <a:rPr lang="fi-FI" sz="2800">
                <a:latin typeface="Neue Haas Grotesk Text Pro"/>
              </a:rPr>
              <a:t>Mitä voin tehdä jos lähisuhteessani tai jonkun toisen lähisuhteessa on väkivaltaa ja olet huolissasi?</a:t>
            </a:r>
            <a:br>
              <a:rPr lang="fi-FI">
                <a:latin typeface="Grandview Display"/>
              </a:rPr>
            </a:br>
            <a:r>
              <a:rPr lang="fi-FI">
                <a:latin typeface="Grandview Display"/>
              </a:rPr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8595E2-08AE-82E9-3A54-E2529308D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527793"/>
            <a:ext cx="10653579" cy="4781567"/>
          </a:xfrm>
          <a:solidFill>
            <a:schemeClr val="accent1"/>
          </a:solidFill>
        </p:spPr>
        <p:txBody>
          <a:bodyPr vert="horz" lIns="91440" tIns="45720" rIns="91440" bIns="45720" rtlCol="0" anchor="t">
            <a:noAutofit/>
          </a:bodyPr>
          <a:lstStyle/>
          <a:p>
            <a:endParaRPr lang="fi-FI" sz="2400" b="1">
              <a:latin typeface="Grandview Display"/>
            </a:endParaRPr>
          </a:p>
          <a:p>
            <a:r>
              <a:rPr lang="fi-FI" sz="2400" b="1" dirty="0">
                <a:latin typeface="Grandview Display"/>
              </a:rPr>
              <a:t>Turvakoti on avoinna ympäri vuorokauden, vuoden jokaisena päivänä. Voit ottaa yhteyttä soittamalla.  Turvakodilta sinulle vastaavat väkivaltatyön ammattilaiset.</a:t>
            </a:r>
            <a:endParaRPr lang="fi-FI" sz="2400" dirty="0">
              <a:latin typeface="Neue Haas Grotesk Text Pro"/>
            </a:endParaRPr>
          </a:p>
          <a:p>
            <a:r>
              <a:rPr lang="fi-FI" sz="2400" b="1" dirty="0">
                <a:latin typeface="Grandview Display"/>
              </a:rPr>
              <a:t>Turvakodissa ei ole ikärajaa - voit hakeutua turvakotiin olemalla suoraan yhteydessä lähimpään turvakotiin. Et tarvitse rahaa tullaksesi turvakotiin. Voit </a:t>
            </a:r>
            <a:r>
              <a:rPr lang="fi-FI" sz="2400" b="1" dirty="0" err="1">
                <a:latin typeface="Grandview Display"/>
              </a:rPr>
              <a:t>tarvittaesa</a:t>
            </a:r>
            <a:r>
              <a:rPr lang="fi-FI" sz="2400" b="1" dirty="0">
                <a:latin typeface="Grandview Display"/>
              </a:rPr>
              <a:t> tiedustella onko turvakodilla vapaana lemmikkieläinpaikka mukana olevalle lemmikille.  </a:t>
            </a:r>
            <a:endParaRPr lang="fi-FI" sz="2400" dirty="0">
              <a:latin typeface="Neue Haas Grotesk Text Pro"/>
            </a:endParaRPr>
          </a:p>
          <a:p>
            <a:r>
              <a:rPr lang="fi-FI" sz="2400" b="1" dirty="0">
                <a:latin typeface="Grandview Display"/>
              </a:rPr>
              <a:t>Voit ottaa avopalveluun yhteyttä soittaen, viestillä tai sähköpostilla.</a:t>
            </a:r>
            <a:endParaRPr lang="fi-FI" sz="2400" dirty="0"/>
          </a:p>
        </p:txBody>
      </p:sp>
      <p:pic>
        <p:nvPicPr>
          <p:cNvPr id="5" name="Kuva 4" descr="Kuva, joka sisältää kohteen Askartelupaperi, Taidelehti, Origamipaperi, Paperituote&#10;&#10;Tekoälyllä luotu sisältö saattaa olla virheellistä.">
            <a:extLst>
              <a:ext uri="{FF2B5EF4-FFF2-40B4-BE49-F238E27FC236}">
                <a16:creationId xmlns:a16="http://schemas.microsoft.com/office/drawing/2014/main" id="{A41EF03D-88FE-72A8-AB28-FC6E75ACE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2144" y="155367"/>
            <a:ext cx="1940753" cy="1147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5988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C0591A-7393-3C08-4A51-B49014371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27162"/>
            <a:ext cx="10653578" cy="1286866"/>
          </a:xfrm>
        </p:spPr>
        <p:txBody>
          <a:bodyPr/>
          <a:lstStyle/>
          <a:p>
            <a:r>
              <a:rPr lang="fi-FI"/>
              <a:t>Raahen ensi- ja turvakoti ry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72488F-6EAA-CCCD-3C0A-3D210AA3891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2800" b="1" dirty="0"/>
              <a:t>Turvakoti, avopalvelut, tapaamispaikka ja ensikoti:</a:t>
            </a:r>
          </a:p>
          <a:p>
            <a:pPr marL="0" indent="0">
              <a:buNone/>
            </a:pPr>
            <a:r>
              <a:rPr lang="fi-FI" sz="2800" b="1" dirty="0" err="1"/>
              <a:t>Fellmaninpuistokatu</a:t>
            </a:r>
            <a:r>
              <a:rPr lang="fi-FI" sz="2800" b="1" dirty="0"/>
              <a:t> 11, 92100 Raahe</a:t>
            </a:r>
          </a:p>
          <a:p>
            <a:pPr marL="0" indent="0">
              <a:buNone/>
            </a:pPr>
            <a:r>
              <a:rPr lang="fi-FI" sz="2800" b="1" dirty="0"/>
              <a:t>Turvakoti: 044 282 4211 - aina avoinna</a:t>
            </a:r>
          </a:p>
          <a:p>
            <a:pPr marL="0" indent="0">
              <a:buNone/>
            </a:pPr>
            <a:r>
              <a:rPr lang="fi-FI" sz="2800" b="1" dirty="0"/>
              <a:t>Avopalvelut: 050 329 4597 </a:t>
            </a:r>
            <a:r>
              <a:rPr lang="fi-FI" sz="1800" dirty="0"/>
              <a:t>petra.niileksela@retk.fi</a:t>
            </a:r>
          </a:p>
          <a:p>
            <a:pPr marL="0" indent="0">
              <a:buNone/>
            </a:pPr>
            <a:r>
              <a:rPr lang="fi-FI" dirty="0"/>
              <a:t>Meillä voi toimia myös vapaaehtoisena, ota yhteyttä avopalveluun tai </a:t>
            </a:r>
          </a:p>
          <a:p>
            <a:pPr marL="0" indent="0">
              <a:buNone/>
            </a:pPr>
            <a:r>
              <a:rPr lang="fi-FI" dirty="0">
                <a:ea typeface="+mn-lt"/>
                <a:cs typeface="+mn-lt"/>
              </a:rPr>
              <a:t>https://retk.fi/osallistu/tule-vapaaehtoiseksi/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Halutessasi tukea toimintaamme voit liittyä jäseneksi:</a:t>
            </a:r>
          </a:p>
          <a:p>
            <a:pPr marL="0" indent="0">
              <a:buNone/>
            </a:pPr>
            <a:r>
              <a:rPr lang="fi-FI" dirty="0">
                <a:ea typeface="+mn-lt"/>
                <a:cs typeface="+mn-lt"/>
              </a:rPr>
              <a:t>https://retk.fi/osallistu/tule-jaseneksi/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 sz="2800"/>
          </a:p>
        </p:txBody>
      </p:sp>
      <p:pic>
        <p:nvPicPr>
          <p:cNvPr id="5" name="Kuva 4" descr="Kuva, joka sisältää kohteen Askartelupaperi, Taidelehti, Origamipaperi, Paperituote&#10;&#10;Tekoälyllä luotu sisältö saattaa olla virheellistä.">
            <a:extLst>
              <a:ext uri="{FF2B5EF4-FFF2-40B4-BE49-F238E27FC236}">
                <a16:creationId xmlns:a16="http://schemas.microsoft.com/office/drawing/2014/main" id="{8DA7DA7F-596D-3B09-BC1D-77F28F4DA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230" y="243714"/>
            <a:ext cx="2172667" cy="127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uva 6" descr="Kuva, joka sisältää kohteen teksti, kuvakaappaus, Fontti&#10;&#10;Tekoälyllä luotu sisältö saattaa olla virheellistä.">
            <a:extLst>
              <a:ext uri="{FF2B5EF4-FFF2-40B4-BE49-F238E27FC236}">
                <a16:creationId xmlns:a16="http://schemas.microsoft.com/office/drawing/2014/main" id="{1749D062-87AE-0791-EC9C-6B16C283C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6480" y="2407478"/>
            <a:ext cx="2960173" cy="4163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uva 3" descr="Facebook logo Images - Free Download on Freepik">
            <a:extLst>
              <a:ext uri="{FF2B5EF4-FFF2-40B4-BE49-F238E27FC236}">
                <a16:creationId xmlns:a16="http://schemas.microsoft.com/office/drawing/2014/main" id="{1C638BAA-7F75-86F3-7112-668ACE120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343" y="946149"/>
            <a:ext cx="632793" cy="459962"/>
          </a:xfrm>
          <a:prstGeom prst="rect">
            <a:avLst/>
          </a:prstGeom>
        </p:spPr>
      </p:pic>
      <p:pic>
        <p:nvPicPr>
          <p:cNvPr id="6" name="Kuva 5" descr="File:Instagram logo 2016.svg - Wikimedia Commons">
            <a:extLst>
              <a:ext uri="{FF2B5EF4-FFF2-40B4-BE49-F238E27FC236}">
                <a16:creationId xmlns:a16="http://schemas.microsoft.com/office/drawing/2014/main" id="{F782F1CC-D979-1C6A-4B37-05045A0A9F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0193" y="239367"/>
            <a:ext cx="482048" cy="471005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0C77A933-4F54-4561-CA7B-BF5FA6CBCC65}"/>
              </a:ext>
            </a:extLst>
          </p:cNvPr>
          <p:cNvSpPr txBox="1"/>
          <p:nvPr/>
        </p:nvSpPr>
        <p:spPr>
          <a:xfrm>
            <a:off x="7062107" y="1170214"/>
            <a:ext cx="952499" cy="3673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9F7E4D6-7812-155C-09EB-3A9273441681}"/>
              </a:ext>
            </a:extLst>
          </p:cNvPr>
          <p:cNvSpPr txBox="1"/>
          <p:nvPr/>
        </p:nvSpPr>
        <p:spPr>
          <a:xfrm>
            <a:off x="9085233" y="1162720"/>
            <a:ext cx="9933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dirty="0">
                <a:solidFill>
                  <a:schemeClr val="bg1">
                    <a:lumMod val="65000"/>
                  </a:schemeClr>
                </a:solidFill>
              </a:rPr>
              <a:t>retk.fi</a:t>
            </a:r>
          </a:p>
        </p:txBody>
      </p:sp>
    </p:spTree>
    <p:extLst>
      <p:ext uri="{BB962C8B-B14F-4D97-AF65-F5344CB8AC3E}">
        <p14:creationId xmlns:p14="http://schemas.microsoft.com/office/powerpoint/2010/main" val="54125342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360</Words>
  <Application>Microsoft Office PowerPoint</Application>
  <PresentationFormat>Laajakuva</PresentationFormat>
  <Paragraphs>50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Calibri</vt:lpstr>
      <vt:lpstr>Grandview Display</vt:lpstr>
      <vt:lpstr>Neue Haas Grotesk Text Pro</vt:lpstr>
      <vt:lpstr>VanillaVTI</vt:lpstr>
      <vt:lpstr>Jokaisella on oikeus väkivallattomaan, turvalliseen elämään</vt:lpstr>
      <vt:lpstr>Turvakoti</vt:lpstr>
      <vt:lpstr>Lähisuhdeväkivalta  on väkivaltaa, jonka tekijä ja uhri ovat tai ovat  olleet keskenään läheisessä suhteessa. Lähisuhdeväkivalta voi kohdistua henkilön nykyiseen tai entiseen kumppaniin, lapseen, lähisukulaiseen tai muuhun läheiseen. </vt:lpstr>
      <vt:lpstr>   </vt:lpstr>
      <vt:lpstr>Mitä voin tehdä jos lähisuhteessani tai jonkun toisen lähisuhteessa on väkivaltaa ja olet huolissasi?  </vt:lpstr>
      <vt:lpstr>Raahen ensi- ja turvakoti 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Jokaisella on oikeus väkivallattomaan, turvalliseen elämään</dc:title>
  <dc:creator>Petra Niilekselä</dc:creator>
  <cp:lastModifiedBy>Petra Niilekselä</cp:lastModifiedBy>
  <cp:revision>83</cp:revision>
  <dcterms:created xsi:type="dcterms:W3CDTF">2025-10-07T06:05:48Z</dcterms:created>
  <dcterms:modified xsi:type="dcterms:W3CDTF">2025-10-10T06:02:45Z</dcterms:modified>
</cp:coreProperties>
</file>